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78" r:id="rId6"/>
    <p:sldId id="282" r:id="rId7"/>
    <p:sldId id="283" r:id="rId8"/>
    <p:sldId id="285" r:id="rId9"/>
    <p:sldId id="288" r:id="rId10"/>
    <p:sldId id="287" r:id="rId11"/>
    <p:sldId id="290" r:id="rId12"/>
    <p:sldId id="286" r:id="rId13"/>
    <p:sldId id="291" r:id="rId14"/>
    <p:sldId id="280" r:id="rId15"/>
    <p:sldId id="292" r:id="rId16"/>
    <p:sldId id="293" r:id="rId17"/>
    <p:sldId id="294" r:id="rId18"/>
    <p:sldId id="295" r:id="rId19"/>
    <p:sldId id="296" r:id="rId20"/>
    <p:sldId id="297" r:id="rId21"/>
  </p:sldIdLst>
  <p:sldSz cx="12188825" cy="6858000"/>
  <p:notesSz cx="6858000" cy="91440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 varScale="1">
        <p:scale>
          <a:sx n="116" d="100"/>
          <a:sy n="116" d="100"/>
        </p:scale>
        <p:origin x="138" y="38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310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B95BA9-A981-44A5-BEF5-E8BD1B3E6CE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F5B3B3E-3508-47FF-BA06-E99126B29E6D}">
      <dgm:prSet phldrT="[文本]" custT="1"/>
      <dgm:spPr/>
      <dgm:t>
        <a:bodyPr/>
        <a:lstStyle/>
        <a:p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档案馆初步整理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8F74468-4163-46EB-AD73-A12A94F175F2}" type="parTrans" cxnId="{1A06BBE4-70A4-43A9-8B9A-DEE06EFA0C07}">
      <dgm:prSet/>
      <dgm:spPr/>
      <dgm:t>
        <a:bodyPr/>
        <a:lstStyle/>
        <a:p>
          <a:endParaRPr lang="zh-CN" altLang="en-US"/>
        </a:p>
      </dgm:t>
    </dgm:pt>
    <dgm:pt modelId="{5B43A214-29C9-4CAB-B1C9-5178EE142538}" type="sibTrans" cxnId="{1A06BBE4-70A4-43A9-8B9A-DEE06EFA0C07}">
      <dgm:prSet/>
      <dgm:spPr/>
      <dgm:t>
        <a:bodyPr/>
        <a:lstStyle/>
        <a:p>
          <a:endParaRPr lang="zh-CN" altLang="en-US"/>
        </a:p>
      </dgm:t>
    </dgm:pt>
    <dgm:pt modelId="{B7A8A1C5-A950-4180-AA0D-88ACB57BB631}">
      <dgm:prSet phldrT="[文本]" custT="1"/>
      <dgm:spPr/>
      <dgm:t>
        <a:bodyPr/>
        <a:lstStyle/>
        <a:p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移交档案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B84B1AF-0688-49AC-8AD3-1ABD67975231}" type="parTrans" cxnId="{EC4503D5-B21A-4A2D-A890-872620BAF086}">
      <dgm:prSet/>
      <dgm:spPr/>
      <dgm:t>
        <a:bodyPr/>
        <a:lstStyle/>
        <a:p>
          <a:endParaRPr lang="zh-CN" altLang="en-US"/>
        </a:p>
      </dgm:t>
    </dgm:pt>
    <dgm:pt modelId="{8D56A9B7-8CB5-4CA6-8A27-7C2B95967B19}" type="sibTrans" cxnId="{EC4503D5-B21A-4A2D-A890-872620BAF086}">
      <dgm:prSet/>
      <dgm:spPr/>
      <dgm:t>
        <a:bodyPr/>
        <a:lstStyle/>
        <a:p>
          <a:endParaRPr lang="zh-CN" altLang="en-US"/>
        </a:p>
      </dgm:t>
    </dgm:pt>
    <dgm:pt modelId="{187C069D-05BC-4C9E-ADAE-E43CCE9E0086}">
      <dgm:prSet phldrT="[文本]" custT="1"/>
      <dgm:spPr/>
      <dgm:t>
        <a:bodyPr/>
        <a:lstStyle/>
        <a:p>
          <a:r>
            <a: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rPr>
            <a:t>兼职档案员进行处理</a:t>
          </a:r>
          <a:endParaRPr lang="zh-CN" altLang="en-US" sz="2400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405BBB7-AC75-4C95-85A3-54767FA70510}" type="parTrans" cxnId="{2F831A1E-DD9E-41C7-A345-1F0498099F99}">
      <dgm:prSet/>
      <dgm:spPr/>
      <dgm:t>
        <a:bodyPr/>
        <a:lstStyle/>
        <a:p>
          <a:endParaRPr lang="zh-CN" altLang="en-US"/>
        </a:p>
      </dgm:t>
    </dgm:pt>
    <dgm:pt modelId="{89028226-8F9D-4E85-8166-8A4822E211CA}" type="sibTrans" cxnId="{2F831A1E-DD9E-41C7-A345-1F0498099F99}">
      <dgm:prSet/>
      <dgm:spPr/>
      <dgm:t>
        <a:bodyPr/>
        <a:lstStyle/>
        <a:p>
          <a:endParaRPr lang="zh-CN" altLang="en-US"/>
        </a:p>
      </dgm:t>
    </dgm:pt>
    <dgm:pt modelId="{2CD85B3E-E426-49CF-8E21-D9C61BEB3383}" type="pres">
      <dgm:prSet presAssocID="{FFB95BA9-A981-44A5-BEF5-E8BD1B3E6CE6}" presName="Name0" presStyleCnt="0">
        <dgm:presLayoutVars>
          <dgm:dir/>
          <dgm:resizeHandles val="exact"/>
        </dgm:presLayoutVars>
      </dgm:prSet>
      <dgm:spPr/>
    </dgm:pt>
    <dgm:pt modelId="{8A345AF0-EDEE-4DB5-8B17-B07DA9224F2E}" type="pres">
      <dgm:prSet presAssocID="{4F5B3B3E-3508-47FF-BA06-E99126B29E6D}" presName="node" presStyleLbl="node1" presStyleIdx="0" presStyleCnt="3" custScaleX="104335" custScaleY="758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C84DAEF-EA1C-4919-B63A-F624E45CF7ED}" type="pres">
      <dgm:prSet presAssocID="{5B43A214-29C9-4CAB-B1C9-5178EE142538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376C6A29-F11B-463E-943F-BC76E6EA1476}" type="pres">
      <dgm:prSet presAssocID="{5B43A214-29C9-4CAB-B1C9-5178EE142538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068B4435-EF39-402B-86AF-B53C41A026A4}" type="pres">
      <dgm:prSet presAssocID="{187C069D-05BC-4C9E-ADAE-E43CCE9E0086}" presName="node" presStyleLbl="node1" presStyleIdx="1" presStyleCnt="3" custScaleX="132994" custScaleY="7344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852F00-45FF-4C9F-BFA4-714075EDB0B2}" type="pres">
      <dgm:prSet presAssocID="{89028226-8F9D-4E85-8166-8A4822E211CA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3AFC8044-3921-46B7-AFFD-7AA9BE6CB7A7}" type="pres">
      <dgm:prSet presAssocID="{89028226-8F9D-4E85-8166-8A4822E211CA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ADD2A77E-D4A7-44FC-978F-68030BC1D623}" type="pres">
      <dgm:prSet presAssocID="{B7A8A1C5-A950-4180-AA0D-88ACB57BB631}" presName="node" presStyleLbl="node1" presStyleIdx="2" presStyleCnt="3" custScaleX="73088" custScaleY="71398" custLinFactNeighborX="-9881" custLinFactNeighborY="192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C4503D5-B21A-4A2D-A890-872620BAF086}" srcId="{FFB95BA9-A981-44A5-BEF5-E8BD1B3E6CE6}" destId="{B7A8A1C5-A950-4180-AA0D-88ACB57BB631}" srcOrd="2" destOrd="0" parTransId="{AB84B1AF-0688-49AC-8AD3-1ABD67975231}" sibTransId="{8D56A9B7-8CB5-4CA6-8A27-7C2B95967B19}"/>
    <dgm:cxn modelId="{DEDB7FF0-4719-4554-885B-D3BB0EF1D9BF}" type="presOf" srcId="{FFB95BA9-A981-44A5-BEF5-E8BD1B3E6CE6}" destId="{2CD85B3E-E426-49CF-8E21-D9C61BEB3383}" srcOrd="0" destOrd="0" presId="urn:microsoft.com/office/officeart/2005/8/layout/process1"/>
    <dgm:cxn modelId="{5424B35D-D76C-4B2D-8B6C-5F3D2552EF02}" type="presOf" srcId="{B7A8A1C5-A950-4180-AA0D-88ACB57BB631}" destId="{ADD2A77E-D4A7-44FC-978F-68030BC1D623}" srcOrd="0" destOrd="0" presId="urn:microsoft.com/office/officeart/2005/8/layout/process1"/>
    <dgm:cxn modelId="{4750D41E-8BF4-4CB7-A7DB-9871B0C4ACEA}" type="presOf" srcId="{187C069D-05BC-4C9E-ADAE-E43CCE9E0086}" destId="{068B4435-EF39-402B-86AF-B53C41A026A4}" srcOrd="0" destOrd="0" presId="urn:microsoft.com/office/officeart/2005/8/layout/process1"/>
    <dgm:cxn modelId="{635EF391-F58C-4FB8-B6F0-10B3077E4684}" type="presOf" srcId="{89028226-8F9D-4E85-8166-8A4822E211CA}" destId="{3AFC8044-3921-46B7-AFFD-7AA9BE6CB7A7}" srcOrd="1" destOrd="0" presId="urn:microsoft.com/office/officeart/2005/8/layout/process1"/>
    <dgm:cxn modelId="{E905172B-0AA8-46AF-8337-F6467ADAED2F}" type="presOf" srcId="{89028226-8F9D-4E85-8166-8A4822E211CA}" destId="{4F852F00-45FF-4C9F-BFA4-714075EDB0B2}" srcOrd="0" destOrd="0" presId="urn:microsoft.com/office/officeart/2005/8/layout/process1"/>
    <dgm:cxn modelId="{2FF78F55-A36B-45D9-93E5-ADBDB47B5BCB}" type="presOf" srcId="{5B43A214-29C9-4CAB-B1C9-5178EE142538}" destId="{376C6A29-F11B-463E-943F-BC76E6EA1476}" srcOrd="1" destOrd="0" presId="urn:microsoft.com/office/officeart/2005/8/layout/process1"/>
    <dgm:cxn modelId="{19BFF932-509C-4108-A1D4-E70BEC3F2F51}" type="presOf" srcId="{4F5B3B3E-3508-47FF-BA06-E99126B29E6D}" destId="{8A345AF0-EDEE-4DB5-8B17-B07DA9224F2E}" srcOrd="0" destOrd="0" presId="urn:microsoft.com/office/officeart/2005/8/layout/process1"/>
    <dgm:cxn modelId="{1A06BBE4-70A4-43A9-8B9A-DEE06EFA0C07}" srcId="{FFB95BA9-A981-44A5-BEF5-E8BD1B3E6CE6}" destId="{4F5B3B3E-3508-47FF-BA06-E99126B29E6D}" srcOrd="0" destOrd="0" parTransId="{88F74468-4163-46EB-AD73-A12A94F175F2}" sibTransId="{5B43A214-29C9-4CAB-B1C9-5178EE142538}"/>
    <dgm:cxn modelId="{9F06C745-1DD9-46D3-96BD-E739516F2E98}" type="presOf" srcId="{5B43A214-29C9-4CAB-B1C9-5178EE142538}" destId="{CC84DAEF-EA1C-4919-B63A-F624E45CF7ED}" srcOrd="0" destOrd="0" presId="urn:microsoft.com/office/officeart/2005/8/layout/process1"/>
    <dgm:cxn modelId="{2F831A1E-DD9E-41C7-A345-1F0498099F99}" srcId="{FFB95BA9-A981-44A5-BEF5-E8BD1B3E6CE6}" destId="{187C069D-05BC-4C9E-ADAE-E43CCE9E0086}" srcOrd="1" destOrd="0" parTransId="{C405BBB7-AC75-4C95-85A3-54767FA70510}" sibTransId="{89028226-8F9D-4E85-8166-8A4822E211CA}"/>
    <dgm:cxn modelId="{D5C6D07F-EB3D-4096-AE0A-47C805656E1A}" type="presParOf" srcId="{2CD85B3E-E426-49CF-8E21-D9C61BEB3383}" destId="{8A345AF0-EDEE-4DB5-8B17-B07DA9224F2E}" srcOrd="0" destOrd="0" presId="urn:microsoft.com/office/officeart/2005/8/layout/process1"/>
    <dgm:cxn modelId="{90633719-3935-41FC-9FE3-AA8C63BD5AB7}" type="presParOf" srcId="{2CD85B3E-E426-49CF-8E21-D9C61BEB3383}" destId="{CC84DAEF-EA1C-4919-B63A-F624E45CF7ED}" srcOrd="1" destOrd="0" presId="urn:microsoft.com/office/officeart/2005/8/layout/process1"/>
    <dgm:cxn modelId="{959C8C52-26FE-4724-9829-705320EA9B30}" type="presParOf" srcId="{CC84DAEF-EA1C-4919-B63A-F624E45CF7ED}" destId="{376C6A29-F11B-463E-943F-BC76E6EA1476}" srcOrd="0" destOrd="0" presId="urn:microsoft.com/office/officeart/2005/8/layout/process1"/>
    <dgm:cxn modelId="{D05DB1A1-4C84-492F-AAB1-E79FD3FC892A}" type="presParOf" srcId="{2CD85B3E-E426-49CF-8E21-D9C61BEB3383}" destId="{068B4435-EF39-402B-86AF-B53C41A026A4}" srcOrd="2" destOrd="0" presId="urn:microsoft.com/office/officeart/2005/8/layout/process1"/>
    <dgm:cxn modelId="{2CFDCCF9-3600-4E63-B28F-5B844E1BCF70}" type="presParOf" srcId="{2CD85B3E-E426-49CF-8E21-D9C61BEB3383}" destId="{4F852F00-45FF-4C9F-BFA4-714075EDB0B2}" srcOrd="3" destOrd="0" presId="urn:microsoft.com/office/officeart/2005/8/layout/process1"/>
    <dgm:cxn modelId="{B1B87562-11C5-44C7-AFA1-891D7DF0CB37}" type="presParOf" srcId="{4F852F00-45FF-4C9F-BFA4-714075EDB0B2}" destId="{3AFC8044-3921-46B7-AFFD-7AA9BE6CB7A7}" srcOrd="0" destOrd="0" presId="urn:microsoft.com/office/officeart/2005/8/layout/process1"/>
    <dgm:cxn modelId="{DE7D0F6B-4133-44C7-AF1A-C83C4F49E2C3}" type="presParOf" srcId="{2CD85B3E-E426-49CF-8E21-D9C61BEB3383}" destId="{ADD2A77E-D4A7-44FC-978F-68030BC1D62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45AF0-EDEE-4DB5-8B17-B07DA9224F2E}">
      <dsp:nvSpPr>
        <dsp:cNvPr id="0" name=""/>
        <dsp:cNvSpPr/>
      </dsp:nvSpPr>
      <dsp:spPr>
        <a:xfrm>
          <a:off x="5319" y="61848"/>
          <a:ext cx="2625823" cy="11460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档案馆初步整理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8885" y="95414"/>
        <a:ext cx="2558691" cy="1078893"/>
      </dsp:txXfrm>
    </dsp:sp>
    <dsp:sp modelId="{CC84DAEF-EA1C-4919-B63A-F624E45CF7ED}">
      <dsp:nvSpPr>
        <dsp:cNvPr id="0" name=""/>
        <dsp:cNvSpPr/>
      </dsp:nvSpPr>
      <dsp:spPr>
        <a:xfrm>
          <a:off x="2882815" y="322787"/>
          <a:ext cx="533545" cy="6241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600" kern="1200"/>
        </a:p>
      </dsp:txBody>
      <dsp:txXfrm>
        <a:off x="2882815" y="447616"/>
        <a:ext cx="373482" cy="374489"/>
      </dsp:txXfrm>
    </dsp:sp>
    <dsp:sp modelId="{068B4435-EF39-402B-86AF-B53C41A026A4}">
      <dsp:nvSpPr>
        <dsp:cNvPr id="0" name=""/>
        <dsp:cNvSpPr/>
      </dsp:nvSpPr>
      <dsp:spPr>
        <a:xfrm>
          <a:off x="3637832" y="80323"/>
          <a:ext cx="3347091" cy="1109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兼职档案员进行处理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670316" y="112807"/>
        <a:ext cx="3282123" cy="1044106"/>
      </dsp:txXfrm>
    </dsp:sp>
    <dsp:sp modelId="{4F852F00-45FF-4C9F-BFA4-714075EDB0B2}">
      <dsp:nvSpPr>
        <dsp:cNvPr id="0" name=""/>
        <dsp:cNvSpPr/>
      </dsp:nvSpPr>
      <dsp:spPr>
        <a:xfrm rot="28532">
          <a:off x="7211719" y="340555"/>
          <a:ext cx="480842" cy="6241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600" kern="1200"/>
        </a:p>
      </dsp:txBody>
      <dsp:txXfrm>
        <a:off x="7211721" y="464785"/>
        <a:ext cx="336589" cy="374489"/>
      </dsp:txXfrm>
    </dsp:sp>
    <dsp:sp modelId="{ADD2A77E-D4A7-44FC-978F-68030BC1D623}">
      <dsp:nvSpPr>
        <dsp:cNvPr id="0" name=""/>
        <dsp:cNvSpPr/>
      </dsp:nvSpPr>
      <dsp:spPr>
        <a:xfrm>
          <a:off x="7892142" y="124846"/>
          <a:ext cx="1839422" cy="10781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移交档案</a:t>
          </a:r>
          <a:endParaRPr lang="zh-CN" altLang="en-US" sz="24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7923719" y="156423"/>
        <a:ext cx="1776268" cy="1014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8E558E-341E-4926-BDC4-BE74961A332A}" type="datetime1">
              <a:rPr lang="zh-CN" altLang="en-US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2019/6/5</a:t>
            </a:fld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8ED8CD-4E4C-49AC-BDC6-2963BA49E54F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‹#›</a:t>
            </a:fld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3E504F60-C6CA-46A1-9C47-107BDD86E35B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 dirty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5FB91549-43BF-425A-AF25-75262019208C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91549-43BF-425A-AF25-75262019208C}" type="slidenum">
              <a:rPr lang="en-US" altLang="zh-CN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8037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8013" y="1101682"/>
            <a:ext cx="3962400" cy="4308518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CN" altLang="en-US" noProof="0" smtClean="0"/>
              <a:t>单击此处编辑母版副标题样式</a:t>
            </a:r>
            <a:endParaRPr lang="zh-CN" altLang="en-US" noProof="0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3A95C-152C-45F9-B64B-A16245BC57C8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10" name="幻灯片编号占位符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9721" y="0"/>
            <a:ext cx="730910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0" y="181023"/>
            <a:ext cx="3961905" cy="7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 dirty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3608039"/>
          </a:xfrm>
        </p:spPr>
        <p:txBody>
          <a:bodyPr rtlCol="0"/>
          <a:lstStyle>
            <a:lvl1pPr>
              <a:lnSpc>
                <a:spcPct val="120000"/>
              </a:lnSpc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lnSpc>
                <a:spcPct val="120000"/>
              </a:lnSpc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>
              <a:lnSpc>
                <a:spcPct val="120000"/>
              </a:lnSpc>
              <a:defRPr sz="2400"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lnSpc>
                <a:spcPct val="120000"/>
              </a:lnSpc>
              <a:defRPr sz="2000"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>
              <a:lnSpc>
                <a:spcPct val="120000"/>
              </a:lnSpc>
              <a:defRPr sz="2000"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CN" altLang="en-US" noProof="0" dirty="0" smtClean="0"/>
              <a:t>单击此处编辑母版文本样式</a:t>
            </a:r>
          </a:p>
          <a:p>
            <a:pPr lvl="1" rtl="0"/>
            <a:r>
              <a:rPr lang="zh-CN" altLang="en-US" noProof="0" dirty="0" smtClean="0"/>
              <a:t>第二级</a:t>
            </a:r>
          </a:p>
          <a:p>
            <a:pPr lvl="2" rtl="0"/>
            <a:r>
              <a:rPr lang="zh-CN" altLang="en-US" noProof="0" dirty="0" smtClean="0"/>
              <a:t>第三级</a:t>
            </a:r>
          </a:p>
          <a:p>
            <a:pPr lvl="3" rtl="0"/>
            <a:r>
              <a:rPr lang="zh-CN" altLang="en-US" noProof="0" dirty="0" smtClean="0"/>
              <a:t>第四级</a:t>
            </a:r>
          </a:p>
          <a:p>
            <a:pPr lvl="4" rtl="0"/>
            <a:r>
              <a:rPr lang="zh-CN" altLang="en-US" noProof="0" dirty="0" smtClean="0"/>
              <a:t>第五级</a:t>
            </a:r>
            <a:endParaRPr lang="zh-CN" altLang="en-US" noProof="0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139" y="240426"/>
            <a:ext cx="3961905" cy="73650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333772" y="1069009"/>
            <a:ext cx="11449272" cy="50481"/>
          </a:xfrm>
          <a:custGeom>
            <a:avLst/>
            <a:gdLst>
              <a:gd name="connsiteX0" fmla="*/ 0 w 6984776"/>
              <a:gd name="connsiteY0" fmla="*/ 0 h 139264"/>
              <a:gd name="connsiteX1" fmla="*/ 6984776 w 6984776"/>
              <a:gd name="connsiteY1" fmla="*/ 0 h 139264"/>
              <a:gd name="connsiteX2" fmla="*/ 6984776 w 6984776"/>
              <a:gd name="connsiteY2" fmla="*/ 139264 h 139264"/>
              <a:gd name="connsiteX3" fmla="*/ 0 w 6984776"/>
              <a:gd name="connsiteY3" fmla="*/ 139264 h 139264"/>
              <a:gd name="connsiteX4" fmla="*/ 0 w 6984776"/>
              <a:gd name="connsiteY4" fmla="*/ 0 h 139264"/>
              <a:gd name="connsiteX0" fmla="*/ 233362 w 6984776"/>
              <a:gd name="connsiteY0" fmla="*/ 0 h 139264"/>
              <a:gd name="connsiteX1" fmla="*/ 6984776 w 6984776"/>
              <a:gd name="connsiteY1" fmla="*/ 0 h 139264"/>
              <a:gd name="connsiteX2" fmla="*/ 6984776 w 6984776"/>
              <a:gd name="connsiteY2" fmla="*/ 139264 h 139264"/>
              <a:gd name="connsiteX3" fmla="*/ 0 w 6984776"/>
              <a:gd name="connsiteY3" fmla="*/ 139264 h 139264"/>
              <a:gd name="connsiteX4" fmla="*/ 233362 w 6984776"/>
              <a:gd name="connsiteY4" fmla="*/ 0 h 139264"/>
              <a:gd name="connsiteX0" fmla="*/ 119062 w 6984776"/>
              <a:gd name="connsiteY0" fmla="*/ 0 h 139264"/>
              <a:gd name="connsiteX1" fmla="*/ 6984776 w 6984776"/>
              <a:gd name="connsiteY1" fmla="*/ 0 h 139264"/>
              <a:gd name="connsiteX2" fmla="*/ 6984776 w 6984776"/>
              <a:gd name="connsiteY2" fmla="*/ 139264 h 139264"/>
              <a:gd name="connsiteX3" fmla="*/ 0 w 6984776"/>
              <a:gd name="connsiteY3" fmla="*/ 139264 h 139264"/>
              <a:gd name="connsiteX4" fmla="*/ 119062 w 6984776"/>
              <a:gd name="connsiteY4" fmla="*/ 0 h 139264"/>
              <a:gd name="connsiteX0" fmla="*/ 58048 w 6984776"/>
              <a:gd name="connsiteY0" fmla="*/ 0 h 153769"/>
              <a:gd name="connsiteX1" fmla="*/ 6984776 w 6984776"/>
              <a:gd name="connsiteY1" fmla="*/ 14505 h 153769"/>
              <a:gd name="connsiteX2" fmla="*/ 6984776 w 6984776"/>
              <a:gd name="connsiteY2" fmla="*/ 153769 h 153769"/>
              <a:gd name="connsiteX3" fmla="*/ 0 w 6984776"/>
              <a:gd name="connsiteY3" fmla="*/ 153769 h 153769"/>
              <a:gd name="connsiteX4" fmla="*/ 58048 w 6984776"/>
              <a:gd name="connsiteY4" fmla="*/ 0 h 15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4776" h="153769">
                <a:moveTo>
                  <a:pt x="58048" y="0"/>
                </a:moveTo>
                <a:lnTo>
                  <a:pt x="6984776" y="14505"/>
                </a:lnTo>
                <a:lnTo>
                  <a:pt x="6984776" y="153769"/>
                </a:lnTo>
                <a:lnTo>
                  <a:pt x="0" y="153769"/>
                </a:lnTo>
                <a:lnTo>
                  <a:pt x="5804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9AE8-5438-491A-9353-3F11E4538AC3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18" name="页脚占位符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noProof="0" smtClean="0"/>
              <a:t>添加页脚</a:t>
            </a:r>
            <a:endParaRPr lang="zh-CN" altLang="en-US" noProof="0" dirty="0"/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3" hasCustomPrompt="1"/>
          </p:nvPr>
        </p:nvSpPr>
        <p:spPr>
          <a:xfrm>
            <a:off x="333772" y="259759"/>
            <a:ext cx="6696075" cy="634538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rgbClr val="39527B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330200" indent="0">
              <a:buNone/>
              <a:defRPr/>
            </a:lvl2pPr>
            <a:lvl4pPr marL="1097280" indent="0">
              <a:buNone/>
              <a:defRPr/>
            </a:lvl4pPr>
            <a:lvl5pPr marL="1536192" indent="0">
              <a:buNone/>
              <a:defRPr/>
            </a:lvl5pPr>
          </a:lstStyle>
          <a:p>
            <a:pPr lvl="0"/>
            <a:r>
              <a:rPr lang="zh-CN" altLang="en-US" dirty="0" smtClean="0"/>
              <a:t>单击此处编辑页面标题</a:t>
            </a:r>
          </a:p>
        </p:txBody>
      </p:sp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013" y="2590800"/>
            <a:ext cx="8229599" cy="2819400"/>
          </a:xfrm>
        </p:spPr>
        <p:txBody>
          <a:bodyPr rtlCol="0" anchor="b">
            <a:norm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735861-59D9-4C18-A041-94A2EB5DBEF0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51614" y="685800"/>
            <a:ext cx="5029199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74FB41-319E-46C6-A03D-B5D441BC5F84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 spc="-9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93664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 spc="-9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50025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15A53B-FE63-4F8B-9785-6E08D2D2DF8E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248099-99B1-49B6-8102-105D44F173C2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D04720-08B2-450C-9782-3355463A894F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题注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600" b="0"/>
            </a:lvl1pPr>
          </a:lstStyle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4C7304-95F5-4E92-ABC7-B2437D2917EF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题注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rmAutofit/>
          </a:bodyPr>
          <a:lstStyle>
            <a:lvl1pPr algn="l">
              <a:lnSpc>
                <a:spcPct val="100000"/>
              </a:lnSpc>
              <a:defRPr sz="3600" b="0"/>
            </a:lvl1pPr>
          </a:lstStyle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图片占位符 2" descr="为添加图像预留的空占位符。单击占位符，选择要添加的图像。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59D4D2-8DE3-46D0-AD96-F7F180D0463F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0BB27E-E9FD-4281-8B4C-184E6828A274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>
            <a:lvl1pPr>
              <a:defRPr spc="-90" baseline="0"/>
            </a:lvl1pPr>
          </a:lstStyle>
          <a:p>
            <a:pPr rtl="0"/>
            <a:r>
              <a:rPr lang="zh-CN" altLang="en-US" noProof="0" smtClean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zh-CN" altLang="en-US" noProof="0" smtClean="0"/>
              <a:t>单击此处编辑母版文本样式</a:t>
            </a:r>
          </a:p>
          <a:p>
            <a:pPr lvl="1" rtl="0"/>
            <a:r>
              <a:rPr lang="zh-CN" altLang="en-US" noProof="0" smtClean="0"/>
              <a:t>第二级</a:t>
            </a:r>
          </a:p>
          <a:p>
            <a:pPr lvl="2" rtl="0"/>
            <a:r>
              <a:rPr lang="zh-CN" altLang="en-US" noProof="0" smtClean="0"/>
              <a:t>第三级</a:t>
            </a:r>
          </a:p>
          <a:p>
            <a:pPr lvl="3" rtl="0"/>
            <a:r>
              <a:rPr lang="zh-CN" altLang="en-US" noProof="0" smtClean="0"/>
              <a:t>第四级</a:t>
            </a:r>
          </a:p>
          <a:p>
            <a:pPr lvl="4" rtl="0"/>
            <a:r>
              <a:rPr lang="zh-CN" altLang="en-US" noProof="0" smtClean="0"/>
              <a:t>第五级</a:t>
            </a:r>
            <a:endParaRPr lang="zh-CN" altLang="en-US" noProof="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C250E6-3561-4E24-8D33-F6660A7BC05C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A5F89AE8-5438-491A-9353-3F11E4538AC3}" type="datetime1">
              <a:rPr lang="zh-CN" altLang="en-US" noProof="0" smtClean="0"/>
              <a:t>2019/6/5</a:t>
            </a:fld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A3F31473-23EB-4724-8B59-FE6D21D89FA4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arc.whut.edu.cn/content/ruanjiancaozuoshuoming/youguannandazhixingcaozuo-liulanqishezhishuomi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arc.whut.edu.cn/content/ruanjiancaozuoshuoming/youguannandazhixi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arc.whut.edu.cn/content/ruanjiancaozuoshuoming/biyeshengjitizhaomuluzhelubuzho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arc.whut.edu.cn/content/ruanjiancaozuoshuoming/youguannandazhix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anchor="b" anchorCtr="0"/>
          <a:lstStyle/>
          <a:p>
            <a:r>
              <a:rPr lang="zh-CN" altLang="en-US" dirty="0" smtClean="0"/>
              <a:t>电子文件归档及注意事项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档案馆    王 铛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184576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电子文件</a:t>
            </a:r>
            <a:endParaRPr lang="en-US" altLang="zh-CN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定义：</a:t>
            </a:r>
            <a:r>
              <a:rPr lang="zh-CN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国家机构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、社会组织或个人在履行其法定职责或处理事物过程中，通过计算机等电子设备形成、办理、传输和存储的数字格式的各种信息记录。电子文件由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组成</a:t>
            </a:r>
            <a:r>
              <a:rPr lang="zh-CN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i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i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en-US" altLang="zh-CN" i="1" dirty="0">
                <a:latin typeface="黑体" panose="02010609060101010101" pitchFamily="49" charset="-122"/>
                <a:ea typeface="黑体" panose="02010609060101010101" pitchFamily="49" charset="-122"/>
              </a:rPr>
              <a:t>GB/T 18894 – 2016 </a:t>
            </a:r>
            <a:r>
              <a:rPr lang="zh-CN" altLang="en-US" i="1" dirty="0">
                <a:latin typeface="黑体" panose="02010609060101010101" pitchFamily="49" charset="-122"/>
                <a:ea typeface="黑体" panose="02010609060101010101" pitchFamily="49" charset="-122"/>
              </a:rPr>
              <a:t>电子文件归档与电子档案管理规范</a:t>
            </a:r>
            <a:r>
              <a:rPr lang="en-US" altLang="zh-CN" i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i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i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>
              <a:lnSpc>
                <a:spcPct val="110000"/>
              </a:lnSpc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内容：文件本身，包含文件内的 文字、 图像、视频、音频等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865313" lvl="5" indent="0">
              <a:lnSpc>
                <a:spcPct val="110000"/>
              </a:lnSpc>
              <a:buNone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表达作者的意图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>
              <a:lnSpc>
                <a:spcPct val="110000"/>
              </a:lnSpc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结构：物理结构和逻辑结构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3">
              <a:lnSpc>
                <a:spcPct val="110000"/>
              </a:lnSpc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物理结构：存储介质，地址路径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3">
              <a:lnSpc>
                <a:spcPct val="110000"/>
              </a:lnSpc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逻辑结构：段落安排，格式，载体、</a:t>
            </a:r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附件</a:t>
            </a:r>
            <a:endParaRPr lang="en-US" altLang="zh-CN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>
              <a:lnSpc>
                <a:spcPct val="110000"/>
              </a:lnSpc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背景：描述了文件的形成、维护、</a:t>
            </a:r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来龙去脉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、文件保管要求、</a:t>
            </a:r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系统环境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等信息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总述：</a:t>
            </a:r>
            <a:r>
              <a:rPr lang="zh-CN" altLang="en-US" sz="3200" dirty="0" smtClean="0"/>
              <a:t>概念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9398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1804" y="1268760"/>
            <a:ext cx="3384375" cy="5040560"/>
          </a:xfrm>
        </p:spPr>
        <p:txBody>
          <a:bodyPr>
            <a:normAutofit/>
          </a:bodyPr>
          <a:lstStyle/>
          <a:p>
            <a:r>
              <a:rPr lang="zh-CN" altLang="en-US" dirty="0"/>
              <a:t>电子文件归档</a:t>
            </a:r>
            <a:endParaRPr lang="en-US" altLang="zh-CN" dirty="0"/>
          </a:p>
          <a:p>
            <a:pPr lvl="1"/>
            <a:r>
              <a:rPr lang="zh-CN" altLang="en-US" dirty="0" smtClean="0"/>
              <a:t>职责</a:t>
            </a:r>
            <a:r>
              <a:rPr lang="zh-CN" altLang="en-US" dirty="0"/>
              <a:t>分工</a:t>
            </a:r>
            <a:endParaRPr lang="en-US" altLang="zh-CN" dirty="0"/>
          </a:p>
          <a:p>
            <a:pPr marL="628650" lvl="2" indent="0">
              <a:buNone/>
            </a:pPr>
            <a:r>
              <a:rPr lang="en-US" altLang="zh-CN" b="1" dirty="0" smtClean="0"/>
              <a:t>A</a:t>
            </a:r>
            <a:r>
              <a:rPr lang="en-US" altLang="zh-CN" i="1" dirty="0"/>
              <a:t>.</a:t>
            </a:r>
            <a:r>
              <a:rPr lang="zh-CN" altLang="en-US" i="1" dirty="0" smtClean="0">
                <a:solidFill>
                  <a:srgbClr val="FF0000"/>
                </a:solidFill>
              </a:rPr>
              <a:t>部门立卷制：</a:t>
            </a:r>
            <a:r>
              <a:rPr lang="zh-CN" altLang="en-US" dirty="0" smtClean="0"/>
              <a:t>电子文件归档的责任部门与纸质文件归档相同；</a:t>
            </a:r>
            <a:endParaRPr lang="en-US" altLang="zh-CN" dirty="0" smtClean="0"/>
          </a:p>
          <a:p>
            <a:pPr marL="628650" lvl="2" indent="0">
              <a:buNone/>
            </a:pPr>
            <a:r>
              <a:rPr lang="en-US" altLang="zh-CN" b="1" dirty="0" smtClean="0"/>
              <a:t>B.</a:t>
            </a:r>
            <a:r>
              <a:rPr lang="zh-CN" altLang="en-US" dirty="0" smtClean="0">
                <a:solidFill>
                  <a:srgbClr val="FF0000"/>
                </a:solidFill>
              </a:rPr>
              <a:t>双套制：</a:t>
            </a:r>
            <a:r>
              <a:rPr lang="zh-CN" altLang="en-US" dirty="0" smtClean="0"/>
              <a:t>纸质和电子都要归档！</a:t>
            </a:r>
            <a:endParaRPr lang="en-US" altLang="zh-CN" dirty="0" smtClean="0"/>
          </a:p>
          <a:p>
            <a:pPr marL="628650" lvl="2" indent="0">
              <a:buNone/>
            </a:pPr>
            <a:r>
              <a:rPr lang="en-US" altLang="zh-CN" dirty="0" smtClean="0"/>
              <a:t>C.</a:t>
            </a:r>
            <a:r>
              <a:rPr lang="zh-CN" altLang="en-US" dirty="0">
                <a:solidFill>
                  <a:srgbClr val="FF0000"/>
                </a:solidFill>
              </a:rPr>
              <a:t>归档并不仅仅只是移交档案！</a:t>
            </a:r>
            <a:endParaRPr lang="en-US" altLang="zh-CN" dirty="0">
              <a:solidFill>
                <a:srgbClr val="FF0000"/>
              </a:solidFill>
            </a:endParaRPr>
          </a:p>
          <a:p>
            <a:pPr marL="768096" lvl="2" indent="0">
              <a:buNone/>
            </a:pPr>
            <a:endParaRPr lang="en-US" altLang="zh-CN" dirty="0" smtClean="0"/>
          </a:p>
          <a:p>
            <a:pPr marL="768096" lvl="2" indent="0">
              <a:buNone/>
            </a:pP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总述</a:t>
            </a:r>
            <a:r>
              <a:rPr lang="zh-CN" altLang="en-US" dirty="0" smtClean="0"/>
              <a:t>：</a:t>
            </a:r>
            <a:r>
              <a:rPr lang="zh-CN" altLang="en-US" sz="3200" dirty="0" smtClean="0"/>
              <a:t>职责分工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4006179" y="1268760"/>
            <a:ext cx="7848872" cy="5040560"/>
            <a:chOff x="3862163" y="1340768"/>
            <a:chExt cx="7921085" cy="439248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l="4900" t="17612" r="21601" b="21251"/>
            <a:stretch/>
          </p:blipFill>
          <p:spPr>
            <a:xfrm>
              <a:off x="3862163" y="1340768"/>
              <a:ext cx="7921085" cy="4392488"/>
            </a:xfrm>
            <a:prstGeom prst="rect">
              <a:avLst/>
            </a:prstGeom>
          </p:spPr>
        </p:pic>
        <p:cxnSp>
          <p:nvCxnSpPr>
            <p:cNvPr id="8" name="直接连接符 7"/>
            <p:cNvCxnSpPr/>
            <p:nvPr/>
          </p:nvCxnSpPr>
          <p:spPr>
            <a:xfrm>
              <a:off x="5086300" y="3284984"/>
              <a:ext cx="576064" cy="0"/>
            </a:xfrm>
            <a:prstGeom prst="line">
              <a:avLst/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5086300" y="3976261"/>
              <a:ext cx="5025526" cy="28803"/>
            </a:xfrm>
            <a:prstGeom prst="line">
              <a:avLst/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086300" y="4653136"/>
              <a:ext cx="57606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440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总</a:t>
            </a:r>
            <a:r>
              <a:rPr lang="zh-CN" altLang="en-US" dirty="0" smtClean="0"/>
              <a:t>述：</a:t>
            </a:r>
            <a:r>
              <a:rPr lang="zh-CN" altLang="en-US" sz="3200" dirty="0" smtClean="0"/>
              <a:t>归档范围、时间</a:t>
            </a:r>
            <a:endParaRPr lang="zh-CN" altLang="en-US" sz="3200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3147501" cy="4968552"/>
          </a:xfrm>
        </p:spPr>
        <p:txBody>
          <a:bodyPr>
            <a:normAutofit fontScale="92500"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电子文件归档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dirty="0" smtClean="0"/>
              <a:t>归档范围、时间</a:t>
            </a:r>
            <a:endParaRPr lang="en-US" altLang="zh-CN" dirty="0"/>
          </a:p>
          <a:p>
            <a:pPr lvl="2"/>
            <a:r>
              <a:rPr lang="zh-CN" altLang="en-US" sz="2600" dirty="0" smtClean="0"/>
              <a:t>范围：目前包括文书类和照片类以及部分业务数据库</a:t>
            </a:r>
            <a:endParaRPr lang="en-US" altLang="zh-CN" sz="2600" dirty="0" smtClean="0"/>
          </a:p>
          <a:p>
            <a:pPr lvl="2"/>
            <a:r>
              <a:rPr lang="zh-CN" altLang="en-US" sz="2600" dirty="0" smtClean="0"/>
              <a:t>时间：最迟不能超过电子文件形成后的第</a:t>
            </a:r>
            <a:r>
              <a:rPr lang="en-US" altLang="zh-CN" sz="2600" dirty="0" smtClean="0"/>
              <a:t>2</a:t>
            </a:r>
            <a:r>
              <a:rPr lang="zh-CN" altLang="en-US" sz="2600" dirty="0" smtClean="0"/>
              <a:t>年</a:t>
            </a:r>
            <a:r>
              <a:rPr lang="en-US" altLang="zh-CN" sz="2600" dirty="0" smtClean="0"/>
              <a:t>6</a:t>
            </a:r>
            <a:r>
              <a:rPr lang="zh-CN" altLang="en-US" sz="2600" dirty="0"/>
              <a:t>月</a:t>
            </a:r>
            <a:endParaRPr lang="en-US" altLang="zh-CN" sz="2600" dirty="0" smtClean="0"/>
          </a:p>
        </p:txBody>
      </p:sp>
      <p:grpSp>
        <p:nvGrpSpPr>
          <p:cNvPr id="7" name="组合 6"/>
          <p:cNvGrpSpPr/>
          <p:nvPr/>
        </p:nvGrpSpPr>
        <p:grpSpPr>
          <a:xfrm>
            <a:off x="3756942" y="1431820"/>
            <a:ext cx="7848872" cy="2560405"/>
            <a:chOff x="2604785" y="2720263"/>
            <a:chExt cx="7855637" cy="256960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/>
            <a:srcRect l="5201" t="14300" r="19900" b="48950"/>
            <a:stretch/>
          </p:blipFill>
          <p:spPr>
            <a:xfrm>
              <a:off x="2604785" y="2720263"/>
              <a:ext cx="7855637" cy="2569601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3698626" y="3640617"/>
              <a:ext cx="684411" cy="0"/>
            </a:xfrm>
            <a:prstGeom prst="line">
              <a:avLst/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698626" y="4074216"/>
              <a:ext cx="1589913" cy="0"/>
            </a:xfrm>
            <a:prstGeom prst="line">
              <a:avLst/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791159"/>
              </p:ext>
            </p:extLst>
          </p:nvPr>
        </p:nvGraphicFramePr>
        <p:xfrm>
          <a:off x="3756942" y="4221088"/>
          <a:ext cx="7848872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454"/>
                <a:gridCol w="3744416"/>
                <a:gridCol w="1911002"/>
              </a:tblGrid>
              <a:tr h="730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 型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学校对归档时间要求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备 注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文书类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次年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月之前完成归档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638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毕业生集体照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次年寒假前完成归档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9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总</a:t>
            </a:r>
            <a:r>
              <a:rPr lang="zh-CN" altLang="en-US" dirty="0" smtClean="0"/>
              <a:t>述：</a:t>
            </a:r>
            <a:r>
              <a:rPr lang="zh-CN" altLang="en-US" sz="3200" dirty="0" smtClean="0"/>
              <a:t>文件格式</a:t>
            </a:r>
            <a:endParaRPr lang="zh-CN" altLang="en-US" sz="3200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1173603" cy="4968552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zh-CN" altLang="en-US" dirty="0" smtClean="0">
                <a:solidFill>
                  <a:srgbClr val="FF0000"/>
                </a:solidFill>
              </a:rPr>
              <a:t>电子文件归档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>
              <a:lnSpc>
                <a:spcPts val="3500"/>
              </a:lnSpc>
            </a:pPr>
            <a:r>
              <a:rPr lang="zh-CN" altLang="en-US" dirty="0" smtClean="0"/>
              <a:t>文件格式</a:t>
            </a:r>
            <a:r>
              <a:rPr lang="zh-CN" altLang="en-US" dirty="0"/>
              <a:t>：</a:t>
            </a:r>
            <a:r>
              <a:rPr lang="zh-CN" altLang="en-US" dirty="0" smtClean="0"/>
              <a:t>以</a:t>
            </a:r>
            <a:r>
              <a:rPr lang="zh-CN" altLang="en-US" dirty="0" smtClean="0">
                <a:solidFill>
                  <a:srgbClr val="FF0000"/>
                </a:solidFill>
              </a:rPr>
              <a:t>通用格式</a:t>
            </a:r>
            <a:r>
              <a:rPr lang="zh-CN" altLang="en-US" dirty="0" smtClean="0"/>
              <a:t>归档</a:t>
            </a:r>
            <a:endParaRPr lang="en-US" altLang="zh-CN" dirty="0" smtClean="0"/>
          </a:p>
        </p:txBody>
      </p:sp>
      <p:cxnSp>
        <p:nvCxnSpPr>
          <p:cNvPr id="16" name="直接连接符 15"/>
          <p:cNvCxnSpPr/>
          <p:nvPr/>
        </p:nvCxnSpPr>
        <p:spPr>
          <a:xfrm>
            <a:off x="5158308" y="3717032"/>
            <a:ext cx="2376264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230316" y="3501008"/>
            <a:ext cx="5688632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942284" y="4365104"/>
            <a:ext cx="108012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014292" y="4869160"/>
            <a:ext cx="1512168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870276" y="5301208"/>
            <a:ext cx="2520280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74765"/>
              </p:ext>
            </p:extLst>
          </p:nvPr>
        </p:nvGraphicFramePr>
        <p:xfrm>
          <a:off x="635169" y="2420888"/>
          <a:ext cx="10990494" cy="4030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290"/>
                <a:gridCol w="2270069"/>
                <a:gridCol w="6990135"/>
              </a:tblGrid>
              <a:tr h="730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档案类型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 件 格 式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备 注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文书类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Doc, </a:t>
                      </a:r>
                      <a:r>
                        <a:rPr lang="en-US" altLang="zh-CN" sz="2400" dirty="0" err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Xls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,PDF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兼职档案员要确保归档文件为最终确定版本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6092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数据库类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2400" dirty="0" err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Xls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，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Dbf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线上应用系统数据归档，应用系统为多表结构的，应将需归档数据制作为单张视图后导出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数码照片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JPG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不能修片（美颜），也不能修改文件中的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EXIF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信息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6048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数字音频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WAV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， 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MP3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视频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MPG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，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AVI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64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76" t="2481" r="12655" b="46124"/>
          <a:stretch/>
        </p:blipFill>
        <p:spPr>
          <a:xfrm>
            <a:off x="836299" y="1268760"/>
            <a:ext cx="6768752" cy="2520280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软件操作：</a:t>
            </a:r>
            <a:r>
              <a:rPr lang="zh-CN" altLang="en-US" sz="3200" dirty="0" smtClean="0"/>
              <a:t>界面简介</a:t>
            </a:r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3356579" y="2420888"/>
            <a:ext cx="3672408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>
            <a:off x="5804851" y="2924944"/>
            <a:ext cx="1529" cy="1160344"/>
          </a:xfrm>
          <a:prstGeom prst="straightConnector1">
            <a:avLst/>
          </a:prstGeom>
          <a:ln w="190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52812" y="4941168"/>
            <a:ext cx="6897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全文：附件以及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文件内容</a:t>
            </a:r>
            <a:endParaRPr lang="en-US" altLang="zh-CN" sz="24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图像：照片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媒体：音频、视频文件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2813" y="3778002"/>
            <a:ext cx="7082364" cy="1129934"/>
            <a:chOff x="543624" y="3655918"/>
            <a:chExt cx="7082364" cy="112993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" r="7217"/>
            <a:stretch/>
          </p:blipFill>
          <p:spPr>
            <a:xfrm>
              <a:off x="543624" y="3963204"/>
              <a:ext cx="6774924" cy="810930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>
              <a:off x="6094412" y="3963204"/>
              <a:ext cx="720080" cy="822648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6" name="肘形连接符 15"/>
            <p:cNvCxnSpPr/>
            <p:nvPr/>
          </p:nvCxnSpPr>
          <p:spPr>
            <a:xfrm flipV="1">
              <a:off x="6742484" y="3655918"/>
              <a:ext cx="883504" cy="295568"/>
            </a:xfrm>
            <a:prstGeom prst="bentConnector3">
              <a:avLst>
                <a:gd name="adj1" fmla="val -114"/>
              </a:avLst>
            </a:prstGeom>
            <a:ln w="1905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546" y="1268760"/>
            <a:ext cx="3190426" cy="526186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780515" y="2211251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26548" y="4029088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75904" y="1497558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573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电子公文归档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430885"/>
              </p:ext>
            </p:extLst>
          </p:nvPr>
        </p:nvGraphicFramePr>
        <p:xfrm>
          <a:off x="477788" y="1282686"/>
          <a:ext cx="11319781" cy="3321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512168"/>
                <a:gridCol w="8511469"/>
              </a:tblGrid>
              <a:tr h="791550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 别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处 理 流 程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576602">
                <a:tc rowSpan="4">
                  <a:txBody>
                    <a:bodyPr/>
                    <a:lstStyle/>
                    <a:p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OA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中流转的电子公文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行政发文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457200" indent="-457200">
                        <a:lnSpc>
                          <a:spcPts val="32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由学校</a:t>
                      </a: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网络中心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负责将</a:t>
                      </a:r>
                      <a:r>
                        <a:rPr lang="en-US" altLang="zh-CN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OA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里流转完成的公文推送到档案管理系统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457200" indent="-457200">
                        <a:lnSpc>
                          <a:spcPts val="32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档案馆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负责将推送至档案管理系统的公文进行初步整理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457200" indent="-457200">
                        <a:lnSpc>
                          <a:spcPts val="32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文件的形成部门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（拟文单位）负责核对电子文件的真实性、可靠性、完整性、可用性</a:t>
                      </a:r>
                      <a:endParaRPr lang="en-US" altLang="zh-CN" sz="24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457200" indent="-457200">
                        <a:lnSpc>
                          <a:spcPts val="32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文件的形成部门</a:t>
                      </a:r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负责纸质文件的整理与移交归档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648072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行政收文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7016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会议纪要</a:t>
                      </a:r>
                      <a:endParaRPr lang="zh-CN" altLang="en-US" sz="24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545071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 smtClean="0">
                          <a:solidFill>
                            <a:srgbClr val="FFC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请示报告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4288789682"/>
              </p:ext>
            </p:extLst>
          </p:nvPr>
        </p:nvGraphicFramePr>
        <p:xfrm>
          <a:off x="1514641" y="5248364"/>
          <a:ext cx="9836355" cy="1269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33772" y="4725144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电子公文归档流程：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44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9796" y="1196752"/>
            <a:ext cx="10971372" cy="5184576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档案馆进行初步整理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按文件编号中责任单位分类，相关数据分发给相应部门的数据表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例如：“</a:t>
            </a:r>
            <a:r>
              <a:rPr lang="zh-CN" altLang="en-US" dirty="0" smtClean="0">
                <a:solidFill>
                  <a:srgbClr val="FF0000"/>
                </a:solidFill>
              </a:rPr>
              <a:t>校办字</a:t>
            </a:r>
            <a:r>
              <a:rPr lang="en-US" altLang="zh-CN" dirty="0" smtClean="0"/>
              <a:t>[2018]XX</a:t>
            </a:r>
            <a:r>
              <a:rPr lang="zh-CN" altLang="en-US" dirty="0" smtClean="0"/>
              <a:t>号” 属于 行政类 党政办 的发文</a:t>
            </a:r>
            <a:endParaRPr lang="en-US" altLang="zh-CN" dirty="0" smtClean="0"/>
          </a:p>
          <a:p>
            <a:pPr marL="722313" lvl="2" indent="0">
              <a:buNone/>
            </a:pPr>
            <a:r>
              <a:rPr lang="en-US" altLang="zh-CN" dirty="0" smtClean="0"/>
              <a:t>        </a:t>
            </a:r>
            <a:r>
              <a:rPr lang="zh-CN" altLang="en-US" dirty="0" smtClean="0"/>
              <a:t>“</a:t>
            </a:r>
            <a:r>
              <a:rPr lang="zh-CN" altLang="en-US" dirty="0" smtClean="0">
                <a:solidFill>
                  <a:srgbClr val="FF0000"/>
                </a:solidFill>
              </a:rPr>
              <a:t>校党宣字</a:t>
            </a:r>
            <a:r>
              <a:rPr lang="en-US" altLang="zh-CN" dirty="0" smtClean="0"/>
              <a:t>[2018]XX</a:t>
            </a:r>
            <a:r>
              <a:rPr lang="zh-CN" altLang="en-US" dirty="0" smtClean="0"/>
              <a:t>号”属于 党群类 宣传部 的发文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按文件编号中的序号，设定档案号中的</a:t>
            </a:r>
            <a:r>
              <a:rPr lang="zh-CN" altLang="en-US" dirty="0" smtClean="0">
                <a:solidFill>
                  <a:srgbClr val="FF0000"/>
                </a:solidFill>
              </a:rPr>
              <a:t>件号</a:t>
            </a:r>
            <a:r>
              <a:rPr lang="zh-CN" altLang="en-US" dirty="0" smtClean="0"/>
              <a:t>（也就设定了档号）</a:t>
            </a:r>
            <a:endParaRPr lang="en-US" altLang="zh-CN" dirty="0" smtClean="0"/>
          </a:p>
          <a:p>
            <a:pPr lvl="2"/>
            <a:r>
              <a:rPr lang="zh-CN" altLang="en-US" dirty="0"/>
              <a:t>例如：“校办字</a:t>
            </a:r>
            <a:r>
              <a:rPr lang="en-US" altLang="zh-CN" dirty="0"/>
              <a:t>[2018]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/>
              <a:t>号”在系统中为：</a:t>
            </a:r>
            <a:r>
              <a:rPr lang="en-US" altLang="zh-CN" dirty="0"/>
              <a:t>11-2018XZ1101-.</a:t>
            </a:r>
            <a:r>
              <a:rPr lang="en-US" altLang="zh-CN" dirty="0">
                <a:solidFill>
                  <a:srgbClr val="FF0000"/>
                </a:solidFill>
              </a:rPr>
              <a:t>0001</a:t>
            </a:r>
          </a:p>
          <a:p>
            <a:pPr marL="766763" lvl="2" indent="128588">
              <a:buNone/>
            </a:pPr>
            <a:r>
              <a:rPr lang="en-US" altLang="zh-CN" dirty="0"/>
              <a:t>       </a:t>
            </a:r>
            <a:r>
              <a:rPr lang="zh-CN" altLang="en-US" dirty="0"/>
              <a:t>“校办字</a:t>
            </a:r>
            <a:r>
              <a:rPr lang="en-US" altLang="zh-CN" dirty="0"/>
              <a:t>[2018]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/>
              <a:t>号”在系统中为：</a:t>
            </a:r>
            <a:r>
              <a:rPr lang="en-US" altLang="zh-CN" dirty="0"/>
              <a:t>11-2018XZ1101-.</a:t>
            </a:r>
            <a:r>
              <a:rPr lang="en-US" altLang="zh-CN" dirty="0" smtClean="0">
                <a:solidFill>
                  <a:srgbClr val="FF0000"/>
                </a:solidFill>
              </a:rPr>
              <a:t>0002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问题：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存在因文件编号不连续造成档号不连续的情况 </a:t>
            </a:r>
            <a:r>
              <a:rPr lang="zh-CN" altLang="en-US" dirty="0" smtClean="0">
                <a:solidFill>
                  <a:srgbClr val="FF0000"/>
                </a:solidFill>
              </a:rPr>
              <a:t>需要兼职档案员手工调整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766763" lvl="2" indent="128588">
              <a:buNone/>
            </a:pPr>
            <a:endParaRPr lang="en-US" altLang="zh-CN" dirty="0" smtClean="0">
              <a:solidFill>
                <a:srgbClr val="FF0000"/>
              </a:solidFill>
            </a:endParaRPr>
          </a:p>
          <a:p>
            <a:pPr marL="766763" lvl="2" indent="128588">
              <a:buNone/>
            </a:pPr>
            <a:endParaRPr lang="en-US" altLang="zh-CN" dirty="0" smtClean="0">
              <a:solidFill>
                <a:srgbClr val="FF0000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电子公文归档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电子公文归档</a:t>
            </a:r>
            <a:endParaRPr lang="zh-CN" altLang="en-US" dirty="0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32859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兼职档案员的处理流程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登录</a:t>
            </a:r>
            <a:r>
              <a:rPr lang="zh-CN" altLang="en-US" dirty="0" smtClean="0"/>
              <a:t>系统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系统地址：</a:t>
            </a:r>
            <a:r>
              <a:rPr lang="en-US" altLang="zh-CN" dirty="0" smtClean="0"/>
              <a:t>218.197.101.218</a:t>
            </a:r>
          </a:p>
          <a:p>
            <a:pPr lvl="2"/>
            <a:r>
              <a:rPr lang="zh-CN" altLang="en-US" dirty="0" smtClean="0"/>
              <a:t>只能使用</a:t>
            </a:r>
            <a:r>
              <a:rPr lang="en-US" altLang="zh-CN" dirty="0" smtClean="0"/>
              <a:t>IE</a:t>
            </a:r>
            <a:r>
              <a:rPr lang="zh-CN" altLang="en-US" dirty="0" smtClean="0"/>
              <a:t>浏览器，推荐</a:t>
            </a:r>
            <a:r>
              <a:rPr lang="en-US" altLang="zh-CN" dirty="0" smtClean="0"/>
              <a:t>IE11</a:t>
            </a:r>
          </a:p>
          <a:p>
            <a:pPr lvl="2"/>
            <a:r>
              <a:rPr lang="en-US" altLang="zh-CN" dirty="0" smtClean="0"/>
              <a:t>IE</a:t>
            </a:r>
            <a:r>
              <a:rPr lang="zh-CN" altLang="en-US" dirty="0" smtClean="0"/>
              <a:t>的设置见档案馆网站上说明</a:t>
            </a:r>
            <a:endParaRPr lang="en-US" altLang="zh-CN" dirty="0" smtClean="0"/>
          </a:p>
          <a:p>
            <a:pPr lvl="3"/>
            <a:r>
              <a:rPr lang="zh-CN" altLang="en-US" dirty="0" smtClean="0">
                <a:hlinkClick r:id="rId2"/>
              </a:rPr>
              <a:t>有关“南大之星” </a:t>
            </a:r>
            <a:r>
              <a:rPr lang="en-US" altLang="zh-CN" dirty="0" smtClean="0">
                <a:hlinkClick r:id="rId2"/>
              </a:rPr>
              <a:t>IE </a:t>
            </a:r>
            <a:r>
              <a:rPr lang="zh-CN" altLang="en-US" dirty="0" smtClean="0">
                <a:hlinkClick r:id="rId2"/>
              </a:rPr>
              <a:t>浏览器设置说明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核对</a:t>
            </a:r>
            <a:r>
              <a:rPr lang="zh-CN" altLang="en-US" dirty="0" smtClean="0"/>
              <a:t>从</a:t>
            </a:r>
            <a:r>
              <a:rPr lang="en-US" altLang="zh-CN" dirty="0" smtClean="0"/>
              <a:t>OA</a:t>
            </a:r>
            <a:r>
              <a:rPr lang="zh-CN" altLang="en-US" dirty="0" smtClean="0"/>
              <a:t>系统中导入的数据：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1.</a:t>
            </a:r>
            <a:r>
              <a:rPr lang="zh-CN" altLang="en-US" dirty="0"/>
              <a:t>档</a:t>
            </a:r>
            <a:r>
              <a:rPr lang="zh-CN" altLang="en-US" dirty="0" smtClean="0"/>
              <a:t>号是否连续（不允许有跳空的情况）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2.</a:t>
            </a:r>
            <a:r>
              <a:rPr lang="zh-CN" altLang="en-US" dirty="0" smtClean="0"/>
              <a:t>附件是否齐全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3.</a:t>
            </a:r>
            <a:r>
              <a:rPr lang="zh-CN" altLang="en-US" dirty="0" smtClean="0"/>
              <a:t>电子文件附件版本是否与归档的纸质文件附件版本一致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4.</a:t>
            </a:r>
            <a:r>
              <a:rPr lang="zh-CN" altLang="en-US" dirty="0" smtClean="0"/>
              <a:t>不满足上述</a:t>
            </a:r>
            <a:r>
              <a:rPr lang="en-US" altLang="zh-CN" dirty="0" smtClean="0"/>
              <a:t>3</a:t>
            </a:r>
            <a:r>
              <a:rPr lang="zh-CN" altLang="en-US" dirty="0" smtClean="0"/>
              <a:t>条要求的，</a:t>
            </a:r>
            <a:r>
              <a:rPr lang="zh-CN" altLang="en-US" dirty="0" smtClean="0">
                <a:solidFill>
                  <a:srgbClr val="FF0000"/>
                </a:solidFill>
              </a:rPr>
              <a:t>要手工修改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174532" y="1265211"/>
            <a:ext cx="4579403" cy="3899832"/>
            <a:chOff x="7580110" y="1257360"/>
            <a:chExt cx="4245833" cy="309634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89442" y="1340768"/>
              <a:ext cx="4027171" cy="1761078"/>
            </a:xfrm>
            <a:prstGeom prst="rect">
              <a:avLst/>
            </a:prstGeom>
          </p:spPr>
        </p:pic>
        <p:sp>
          <p:nvSpPr>
            <p:cNvPr id="18" name="圆角矩形 17"/>
            <p:cNvSpPr/>
            <p:nvPr/>
          </p:nvSpPr>
          <p:spPr>
            <a:xfrm>
              <a:off x="7580110" y="1257360"/>
              <a:ext cx="4245833" cy="3096344"/>
            </a:xfrm>
            <a:prstGeom prst="roundRect">
              <a:avLst>
                <a:gd name="adj" fmla="val 3922"/>
              </a:avLst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7689442" y="3212976"/>
              <a:ext cx="4027171" cy="1080120"/>
            </a:xfrm>
            <a:prstGeom prst="roundRect">
              <a:avLst>
                <a:gd name="adj" fmla="val 90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少了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11-2018XZ1101-.0003,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因为从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OA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系统推送过来的数据中，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没有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校办字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[2018]3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号文，</a:t>
              </a:r>
              <a:r>
                <a:rPr lang="zh-CN" altLang="en-US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需要手工调整</a:t>
              </a:r>
              <a:endPara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876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32859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兼职档案员的处理流程</a:t>
            </a:r>
            <a:endParaRPr lang="en-US" altLang="zh-CN" dirty="0" smtClean="0"/>
          </a:p>
          <a:p>
            <a:pPr lvl="1"/>
            <a:r>
              <a:rPr lang="zh-CN" altLang="en-US" dirty="0"/>
              <a:t>手工</a:t>
            </a:r>
            <a:r>
              <a:rPr lang="zh-CN" altLang="en-US" dirty="0">
                <a:solidFill>
                  <a:srgbClr val="FF0000"/>
                </a:solidFill>
              </a:rPr>
              <a:t>添加</a:t>
            </a:r>
            <a:r>
              <a:rPr lang="zh-CN" altLang="en-US" dirty="0"/>
              <a:t>其他</a:t>
            </a:r>
            <a:r>
              <a:rPr lang="zh-CN" altLang="en-US" dirty="0" smtClean="0"/>
              <a:t>应归档</a:t>
            </a:r>
            <a:r>
              <a:rPr lang="zh-CN" altLang="en-US" dirty="0"/>
              <a:t>的档案目录数据：</a:t>
            </a:r>
            <a:endParaRPr lang="en-US" altLang="zh-CN" dirty="0"/>
          </a:p>
          <a:p>
            <a:pPr lvl="2"/>
            <a:r>
              <a:rPr lang="zh-CN" altLang="en-US" dirty="0"/>
              <a:t>按照</a:t>
            </a:r>
            <a:r>
              <a:rPr lang="en-US" altLang="zh-CN" dirty="0" smtClean="0"/>
              <a:t>《</a:t>
            </a:r>
            <a:r>
              <a:rPr lang="zh-CN" altLang="en-US" dirty="0"/>
              <a:t>武汉理工大学文件材料归档范围和保管期限</a:t>
            </a:r>
            <a:r>
              <a:rPr lang="zh-CN" altLang="en-US" dirty="0" smtClean="0"/>
              <a:t>表</a:t>
            </a:r>
            <a:r>
              <a:rPr lang="en-US" altLang="zh-CN" dirty="0" smtClean="0"/>
              <a:t>》</a:t>
            </a:r>
            <a:r>
              <a:rPr lang="zh-CN" altLang="en-US" dirty="0"/>
              <a:t>，各单位应归档的文件，不仅仅存在于</a:t>
            </a:r>
            <a:r>
              <a:rPr lang="en-US" altLang="zh-CN" dirty="0"/>
              <a:t>OA</a:t>
            </a:r>
            <a:r>
              <a:rPr lang="zh-CN" altLang="en-US" dirty="0"/>
              <a:t>系统中，</a:t>
            </a:r>
            <a:r>
              <a:rPr lang="en-US" altLang="zh-CN" dirty="0"/>
              <a:t>OA</a:t>
            </a:r>
            <a:r>
              <a:rPr lang="zh-CN" altLang="en-US" dirty="0"/>
              <a:t>系统外的文件材料</a:t>
            </a:r>
            <a:r>
              <a:rPr lang="zh-CN" altLang="en-US" dirty="0" smtClean="0"/>
              <a:t>也有在归档范围内的，也应该</a:t>
            </a:r>
            <a:r>
              <a:rPr lang="zh-CN" altLang="en-US" dirty="0"/>
              <a:t>归档。</a:t>
            </a:r>
            <a:endParaRPr lang="en-US" altLang="zh-CN" dirty="0"/>
          </a:p>
          <a:p>
            <a:pPr lvl="2"/>
            <a:r>
              <a:rPr lang="zh-CN" altLang="en-US" dirty="0"/>
              <a:t>手工添加的目录数据也应该附上对应的电子</a:t>
            </a:r>
            <a:r>
              <a:rPr lang="zh-CN" altLang="en-US" dirty="0" smtClean="0"/>
              <a:t>文件。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FF0000"/>
                </a:solidFill>
              </a:rPr>
              <a:t>打印</a:t>
            </a:r>
            <a:r>
              <a:rPr lang="zh-CN" altLang="en-US" dirty="0" smtClean="0"/>
              <a:t> 归档文件目录 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本部门 本年度所有目录数据处理完成后再打印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打印目录，需要配置</a:t>
            </a:r>
            <a:r>
              <a:rPr lang="en-US" altLang="zh-CN" dirty="0" smtClean="0"/>
              <a:t>IE</a:t>
            </a:r>
            <a:r>
              <a:rPr lang="zh-CN" altLang="en-US" dirty="0" smtClean="0"/>
              <a:t>。配置方法</a:t>
            </a:r>
            <a:r>
              <a:rPr lang="zh-CN" altLang="en-US" dirty="0" smtClean="0"/>
              <a:t>见</a:t>
            </a:r>
            <a:r>
              <a:rPr lang="zh-CN" altLang="en-US" dirty="0" smtClean="0">
                <a:hlinkClick r:id="rId2"/>
              </a:rPr>
              <a:t>有关“南大之星</a:t>
            </a:r>
            <a:r>
              <a:rPr lang="en-US" altLang="zh-CN" dirty="0" smtClean="0">
                <a:hlinkClick r:id="rId2"/>
              </a:rPr>
              <a:t>——</a:t>
            </a:r>
            <a:r>
              <a:rPr lang="zh-CN" altLang="en-US" dirty="0" smtClean="0">
                <a:hlinkClick r:id="rId2"/>
              </a:rPr>
              <a:t>武汉理工大学档案管理系统”的打印输出操作</a:t>
            </a:r>
            <a:endParaRPr lang="en-US" altLang="zh-CN" dirty="0"/>
          </a:p>
          <a:p>
            <a:pPr marL="330200" lvl="1" indent="0">
              <a:buNone/>
            </a:pP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电子公文归档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419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472608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 smtClean="0"/>
              <a:t>照片类电子文件归档流程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sz="3000" dirty="0" smtClean="0"/>
              <a:t>流程</a:t>
            </a:r>
            <a:endParaRPr lang="en-US" altLang="zh-CN" sz="3000" dirty="0" smtClean="0"/>
          </a:p>
          <a:p>
            <a:pPr lvl="1">
              <a:lnSpc>
                <a:spcPts val="3000"/>
              </a:lnSpc>
            </a:pPr>
            <a:r>
              <a:rPr lang="zh-CN" altLang="en-US" dirty="0" smtClean="0"/>
              <a:t>全部流程由兼职档案员完成，毕业生集体照归档具体操作参见</a:t>
            </a:r>
            <a:r>
              <a:rPr lang="zh-CN" altLang="en-US" dirty="0" smtClean="0">
                <a:hlinkClick r:id="rId2"/>
              </a:rPr>
              <a:t>毕业生集体照目录著录步骤</a:t>
            </a:r>
            <a:r>
              <a:rPr lang="zh-CN" altLang="en-US" dirty="0" smtClean="0"/>
              <a:t>，其他照片归档流程与文书类档案类似</a:t>
            </a:r>
            <a:endParaRPr lang="en-US" altLang="zh-CN" dirty="0"/>
          </a:p>
          <a:p>
            <a:pPr lvl="1">
              <a:lnSpc>
                <a:spcPts val="3000"/>
              </a:lnSpc>
            </a:pPr>
            <a:r>
              <a:rPr lang="zh-CN" altLang="en-US" dirty="0" smtClean="0"/>
              <a:t>所有包含人文的照片档案归档时，都必须在档案管理系统中输入 照片上人物的</a:t>
            </a:r>
            <a:r>
              <a:rPr lang="zh-CN" altLang="en-US" dirty="0" smtClean="0">
                <a:solidFill>
                  <a:srgbClr val="FF0000"/>
                </a:solidFill>
              </a:rPr>
              <a:t>姓名</a:t>
            </a:r>
            <a:r>
              <a:rPr lang="zh-CN" altLang="en-US" dirty="0" smtClean="0"/>
              <a:t>（按照片上人物顺序）</a:t>
            </a:r>
            <a:endParaRPr lang="en-US" altLang="zh-CN" dirty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照片类电子文件归档流程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974317"/>
              </p:ext>
            </p:extLst>
          </p:nvPr>
        </p:nvGraphicFramePr>
        <p:xfrm>
          <a:off x="609441" y="1772816"/>
          <a:ext cx="11233248" cy="272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948"/>
                <a:gridCol w="1500608"/>
                <a:gridCol w="8803692"/>
              </a:tblGrid>
              <a:tr h="576064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 别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处 理 流 程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1072215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照片档案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毕业生集体照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</a:t>
                      </a:r>
                      <a:r>
                        <a:rPr lang="zh-CN" altLang="en-US" sz="28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各学院学工部门</a:t>
                      </a:r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负责数据著录、档案整理、归档移交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1072215">
                <a:tc vMerge="1"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其他照片档案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由照片的</a:t>
                      </a:r>
                      <a:r>
                        <a:rPr lang="zh-CN" altLang="en-US" sz="2800" dirty="0" smtClean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形成单位</a:t>
                      </a:r>
                      <a:r>
                        <a:rPr lang="zh-CN" altLang="en-US" sz="28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负责数据著录、档案整理、归档移交</a:t>
                      </a:r>
                      <a:endParaRPr lang="zh-CN" altLang="en-US" sz="2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3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32859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毕业生集体照归档注意事项：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归档范围</a:t>
            </a:r>
            <a:endParaRPr lang="en-US" altLang="zh-CN" dirty="0" smtClean="0"/>
          </a:p>
          <a:p>
            <a:pPr lvl="2">
              <a:lnSpc>
                <a:spcPts val="2500"/>
              </a:lnSpc>
            </a:pPr>
            <a:r>
              <a:rPr lang="zh-CN" altLang="en-US" dirty="0" smtClean="0"/>
              <a:t>学院的大集体照</a:t>
            </a:r>
            <a:endParaRPr lang="en-US" altLang="zh-CN" dirty="0" smtClean="0"/>
          </a:p>
          <a:p>
            <a:pPr lvl="2">
              <a:lnSpc>
                <a:spcPts val="2500"/>
              </a:lnSpc>
            </a:pPr>
            <a:r>
              <a:rPr lang="zh-CN" altLang="en-US" dirty="0" smtClean="0"/>
              <a:t>专业集体照</a:t>
            </a:r>
            <a:endParaRPr lang="en-US" altLang="zh-CN" dirty="0" smtClean="0"/>
          </a:p>
          <a:p>
            <a:pPr lvl="2">
              <a:lnSpc>
                <a:spcPts val="2500"/>
              </a:lnSpc>
            </a:pPr>
            <a:r>
              <a:rPr lang="zh-CN" altLang="en-US" dirty="0" smtClean="0"/>
              <a:t>班级集体照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一条目录只有一张照片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题名 的命名规则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班级集体照：学院名 专业名</a:t>
            </a:r>
            <a:r>
              <a:rPr lang="en-US" altLang="zh-CN" dirty="0" smtClean="0"/>
              <a:t> </a:t>
            </a:r>
            <a:r>
              <a:rPr lang="zh-CN" altLang="en-US" dirty="0" smtClean="0"/>
              <a:t>班级名</a:t>
            </a:r>
            <a:r>
              <a:rPr lang="en-US" altLang="zh-CN" dirty="0" smtClean="0"/>
              <a:t> </a:t>
            </a:r>
            <a:r>
              <a:rPr lang="zh-CN" altLang="en-US" dirty="0" smtClean="0"/>
              <a:t>学生毕业集体照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专业集体照：学院名 专业名</a:t>
            </a:r>
            <a:r>
              <a:rPr lang="en-US" altLang="zh-CN" dirty="0" smtClean="0"/>
              <a:t> </a:t>
            </a:r>
            <a:r>
              <a:rPr lang="zh-CN" altLang="en-US" dirty="0" smtClean="0"/>
              <a:t>毕业年份</a:t>
            </a:r>
            <a:r>
              <a:rPr lang="en-US" altLang="zh-CN" dirty="0" smtClean="0"/>
              <a:t> </a:t>
            </a:r>
            <a:r>
              <a:rPr lang="zh-CN" altLang="en-US" dirty="0" smtClean="0"/>
              <a:t>学生毕业集体照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学院大集体照 ：学院名 </a:t>
            </a:r>
            <a:r>
              <a:rPr lang="en-US" altLang="zh-CN" dirty="0" smtClean="0"/>
              <a:t>XXXX</a:t>
            </a:r>
            <a:r>
              <a:rPr lang="zh-CN" altLang="en-US" dirty="0" smtClean="0"/>
              <a:t>届本科生（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或者是</a:t>
            </a:r>
            <a:r>
              <a:rPr lang="zh-CN" altLang="en-US" dirty="0" smtClean="0"/>
              <a:t>研究生）毕业集体照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毕业生集体照归档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8"/>
          <a:stretch/>
        </p:blipFill>
        <p:spPr>
          <a:xfrm>
            <a:off x="5446340" y="1881988"/>
            <a:ext cx="6120680" cy="2381582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 flipV="1">
            <a:off x="5086300" y="3645024"/>
            <a:ext cx="5112568" cy="360040"/>
          </a:xfrm>
          <a:prstGeom prst="straightConnector1">
            <a:avLst/>
          </a:prstGeom>
          <a:ln w="317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328" y="4376059"/>
            <a:ext cx="6096851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3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毕业生集体照归档注意事项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全文 中要附上照片中人物顺序、姓名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毕业生集体照归档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10625" t="5900" r="10625" b="15350"/>
          <a:stretch/>
        </p:blipFill>
        <p:spPr>
          <a:xfrm>
            <a:off x="5906582" y="3550355"/>
            <a:ext cx="4997965" cy="312372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20" y="2603761"/>
            <a:ext cx="6220693" cy="60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615" y="3587909"/>
            <a:ext cx="3308245" cy="3082316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V="1">
            <a:off x="4798268" y="2996952"/>
            <a:ext cx="2371171" cy="674920"/>
          </a:xfrm>
          <a:prstGeom prst="straightConnector1">
            <a:avLst/>
          </a:prstGeom>
          <a:ln w="3175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7462564" y="3140968"/>
            <a:ext cx="144016" cy="40938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75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328592"/>
          </a:xfrm>
        </p:spPr>
        <p:txBody>
          <a:bodyPr/>
          <a:lstStyle/>
          <a:p>
            <a:r>
              <a:rPr lang="zh-CN" altLang="en-US" dirty="0" smtClean="0"/>
              <a:t>系统始终停在登录界面：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检查：</a:t>
            </a:r>
            <a:r>
              <a:rPr lang="en-US" altLang="zh-CN" dirty="0" smtClean="0"/>
              <a:t>1.</a:t>
            </a:r>
            <a:r>
              <a:rPr lang="zh-CN" altLang="en-US" dirty="0" smtClean="0"/>
              <a:t>浏览器只能用</a:t>
            </a:r>
            <a:r>
              <a:rPr lang="en-US" altLang="zh-CN" dirty="0" smtClean="0"/>
              <a:t>IE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marL="1704975" lvl="1" indent="0"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“允许弹出窗口”设置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软件操作：</a:t>
            </a:r>
            <a:r>
              <a:rPr lang="zh-CN" altLang="en-US" sz="3200" dirty="0" smtClean="0"/>
              <a:t>典型问题及解决方法</a:t>
            </a:r>
            <a:endParaRPr lang="zh-CN" altLang="en-US" sz="3200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062578" y="3140968"/>
            <a:ext cx="10065097" cy="2980730"/>
            <a:chOff x="333772" y="2780928"/>
            <a:chExt cx="10065097" cy="298073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13251" t="14300" r="14563" b="16400"/>
            <a:stretch/>
          </p:blipFill>
          <p:spPr>
            <a:xfrm>
              <a:off x="333772" y="2780928"/>
              <a:ext cx="4967883" cy="2980730"/>
            </a:xfrm>
            <a:prstGeom prst="rect">
              <a:avLst/>
            </a:prstGeom>
          </p:spPr>
        </p:pic>
        <p:sp>
          <p:nvSpPr>
            <p:cNvPr id="7" name="圆角矩形 6"/>
            <p:cNvSpPr/>
            <p:nvPr/>
          </p:nvSpPr>
          <p:spPr>
            <a:xfrm>
              <a:off x="4294212" y="3861048"/>
              <a:ext cx="576065" cy="72007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/>
            <a:srcRect l="14311" t="13650" r="65345" b="47500"/>
            <a:stretch/>
          </p:blipFill>
          <p:spPr>
            <a:xfrm>
              <a:off x="5518348" y="2780928"/>
              <a:ext cx="2232248" cy="2664296"/>
            </a:xfrm>
            <a:prstGeom prst="rect">
              <a:avLst/>
            </a:prstGeom>
          </p:spPr>
        </p:pic>
        <p:sp>
          <p:nvSpPr>
            <p:cNvPr id="9" name="圆角矩形 8"/>
            <p:cNvSpPr/>
            <p:nvPr/>
          </p:nvSpPr>
          <p:spPr>
            <a:xfrm>
              <a:off x="6022404" y="2996952"/>
              <a:ext cx="288032" cy="216024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7102524" y="4725144"/>
              <a:ext cx="576064" cy="144016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531166" y="4720932"/>
              <a:ext cx="995293" cy="148228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4"/>
            <a:srcRect l="14312" t="16799" r="64061" b="49602"/>
            <a:stretch/>
          </p:blipFill>
          <p:spPr>
            <a:xfrm>
              <a:off x="8025773" y="2780928"/>
              <a:ext cx="2373096" cy="2304256"/>
            </a:xfrm>
            <a:prstGeom prst="rect">
              <a:avLst/>
            </a:prstGeom>
          </p:spPr>
        </p:pic>
        <p:sp>
          <p:nvSpPr>
            <p:cNvPr id="14" name="圆角矩形 13"/>
            <p:cNvSpPr/>
            <p:nvPr/>
          </p:nvSpPr>
          <p:spPr>
            <a:xfrm>
              <a:off x="8153201" y="3356992"/>
              <a:ext cx="2245667" cy="216024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8048141" y="4687034"/>
              <a:ext cx="2350727" cy="39815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V="1">
              <a:off x="4870277" y="3212976"/>
              <a:ext cx="1152127" cy="648072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>
              <a:off x="6310436" y="3212976"/>
              <a:ext cx="936104" cy="1474058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V="1">
              <a:off x="7462564" y="3645024"/>
              <a:ext cx="690637" cy="104201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/>
          <p:cNvSpPr/>
          <p:nvPr/>
        </p:nvSpPr>
        <p:spPr>
          <a:xfrm>
            <a:off x="3417954" y="4911551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28999" y="4766320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648765" y="4741046"/>
            <a:ext cx="5164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下箭头 20"/>
          <p:cNvSpPr/>
          <p:nvPr/>
        </p:nvSpPr>
        <p:spPr>
          <a:xfrm>
            <a:off x="10774932" y="3573016"/>
            <a:ext cx="171790" cy="216024"/>
          </a:xfrm>
          <a:prstGeom prst="downArrow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7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无法展开表内文件分类目录</a:t>
            </a:r>
            <a:endParaRPr lang="en-US" altLang="zh-CN" dirty="0" smtClean="0"/>
          </a:p>
          <a:p>
            <a:pPr lvl="1">
              <a:lnSpc>
                <a:spcPts val="3200"/>
              </a:lnSpc>
            </a:pPr>
            <a:r>
              <a:rPr lang="zh-CN" altLang="en-US" dirty="0" smtClean="0"/>
              <a:t>检查：</a:t>
            </a:r>
            <a:r>
              <a:rPr lang="en-US" altLang="zh-CN" dirty="0" smtClean="0"/>
              <a:t>1.</a:t>
            </a:r>
            <a:r>
              <a:rPr lang="zh-CN" altLang="en-US" dirty="0" smtClean="0"/>
              <a:t>只能用</a:t>
            </a:r>
            <a:r>
              <a:rPr lang="en-US" altLang="zh-CN" dirty="0" smtClean="0"/>
              <a:t>IE</a:t>
            </a:r>
            <a:r>
              <a:rPr lang="zh-CN" altLang="en-US" dirty="0" smtClean="0"/>
              <a:t>浏览器；</a:t>
            </a:r>
            <a:endParaRPr lang="en-US" altLang="zh-CN" dirty="0" smtClean="0"/>
          </a:p>
          <a:p>
            <a:pPr marL="361950" lvl="1" indent="82550">
              <a:lnSpc>
                <a:spcPts val="3200"/>
              </a:lnSpc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2.IE </a:t>
            </a:r>
            <a:r>
              <a:rPr lang="zh-CN" altLang="en-US" dirty="0" smtClean="0"/>
              <a:t>将</a:t>
            </a:r>
            <a:r>
              <a:rPr lang="en-US" altLang="zh-CN" dirty="0" smtClean="0"/>
              <a:t>218.197.101.218</a:t>
            </a:r>
            <a:r>
              <a:rPr lang="zh-CN" altLang="en-US" dirty="0" smtClean="0"/>
              <a:t>设定为 兼容性视图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软件操作：</a:t>
            </a:r>
            <a:r>
              <a:rPr lang="zh-CN" altLang="en-US" sz="3200" dirty="0" smtClean="0"/>
              <a:t>典型</a:t>
            </a:r>
            <a:r>
              <a:rPr lang="zh-CN" altLang="en-US" sz="3200" dirty="0"/>
              <a:t>问题及解决方法</a:t>
            </a:r>
          </a:p>
          <a:p>
            <a:endParaRPr lang="zh-CN" altLang="en-US" dirty="0"/>
          </a:p>
        </p:txBody>
      </p:sp>
      <p:sp>
        <p:nvSpPr>
          <p:cNvPr id="26" name="圆角矩形 25"/>
          <p:cNvSpPr/>
          <p:nvPr/>
        </p:nvSpPr>
        <p:spPr>
          <a:xfrm>
            <a:off x="6471472" y="2974097"/>
            <a:ext cx="5328592" cy="2880320"/>
          </a:xfrm>
          <a:prstGeom prst="roundRect">
            <a:avLst>
              <a:gd name="adj" fmla="val 6518"/>
            </a:avLst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545399" y="4538290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949028" y="4486321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84967" y="3107082"/>
            <a:ext cx="5804081" cy="2630906"/>
            <a:chOff x="443347" y="2620356"/>
            <a:chExt cx="5804081" cy="2630906"/>
          </a:xfrm>
        </p:grpSpPr>
        <p:grpSp>
          <p:nvGrpSpPr>
            <p:cNvPr id="7" name="组合 6"/>
            <p:cNvGrpSpPr/>
            <p:nvPr/>
          </p:nvGrpSpPr>
          <p:grpSpPr>
            <a:xfrm>
              <a:off x="443347" y="2620356"/>
              <a:ext cx="3024336" cy="2614350"/>
              <a:chOff x="189756" y="2636912"/>
              <a:chExt cx="4104456" cy="324036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2"/>
              <a:srcRect l="656" t="3150" r="61938" b="49600"/>
              <a:stretch/>
            </p:blipFill>
            <p:spPr>
              <a:xfrm>
                <a:off x="189756" y="2636912"/>
                <a:ext cx="4104456" cy="3240360"/>
              </a:xfrm>
              <a:prstGeom prst="rect">
                <a:avLst/>
              </a:prstGeom>
            </p:spPr>
          </p:pic>
          <p:sp>
            <p:nvSpPr>
              <p:cNvPr id="6" name="椭圆 5"/>
              <p:cNvSpPr/>
              <p:nvPr/>
            </p:nvSpPr>
            <p:spPr>
              <a:xfrm>
                <a:off x="189756" y="4077072"/>
                <a:ext cx="144016" cy="144016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/>
            <a:srcRect t="1700" r="65094" b="43700"/>
            <a:stretch/>
          </p:blipFill>
          <p:spPr>
            <a:xfrm>
              <a:off x="3577546" y="2641187"/>
              <a:ext cx="2669882" cy="2610075"/>
            </a:xfrm>
            <a:prstGeom prst="rect">
              <a:avLst/>
            </a:prstGeom>
          </p:spPr>
        </p:pic>
        <p:cxnSp>
          <p:nvCxnSpPr>
            <p:cNvPr id="22" name="直接箭头连接符 21"/>
            <p:cNvCxnSpPr/>
            <p:nvPr/>
          </p:nvCxnSpPr>
          <p:spPr>
            <a:xfrm>
              <a:off x="609441" y="3840385"/>
              <a:ext cx="2968105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4031787" y="3617274"/>
              <a:ext cx="1908525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2800" b="1" cap="none" spc="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正常</a:t>
              </a:r>
              <a:endParaRPr lang="zh-CN" altLang="en-US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29121" y="3100734"/>
            <a:ext cx="5013293" cy="2647462"/>
            <a:chOff x="6567520" y="2620356"/>
            <a:chExt cx="5013293" cy="2647462"/>
          </a:xfrm>
        </p:grpSpPr>
        <p:grpSp>
          <p:nvGrpSpPr>
            <p:cNvPr id="20" name="组合 19"/>
            <p:cNvGrpSpPr/>
            <p:nvPr/>
          </p:nvGrpSpPr>
          <p:grpSpPr>
            <a:xfrm>
              <a:off x="6567520" y="2620356"/>
              <a:ext cx="5013293" cy="2647462"/>
              <a:chOff x="6328866" y="2636912"/>
              <a:chExt cx="4302050" cy="2347899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6328866" y="2650996"/>
                <a:ext cx="1965596" cy="2304256"/>
                <a:chOff x="8834872" y="2636912"/>
                <a:chExt cx="1965596" cy="2304256"/>
              </a:xfrm>
            </p:grpSpPr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5056" t="650" r="27031" b="65750"/>
                <a:stretch/>
              </p:blipFill>
              <p:spPr>
                <a:xfrm>
                  <a:off x="8834872" y="2636912"/>
                  <a:ext cx="1965596" cy="2304256"/>
                </a:xfrm>
                <a:prstGeom prst="rect">
                  <a:avLst/>
                </a:prstGeom>
              </p:spPr>
            </p:pic>
            <p:sp>
              <p:nvSpPr>
                <p:cNvPr id="9" name="圆角矩形 8"/>
                <p:cNvSpPr/>
                <p:nvPr/>
              </p:nvSpPr>
              <p:spPr>
                <a:xfrm>
                  <a:off x="9118748" y="4005064"/>
                  <a:ext cx="1008112" cy="216024"/>
                </a:xfrm>
                <a:prstGeom prst="roundRect">
                  <a:avLst/>
                </a:prstGeom>
                <a:noFill/>
                <a:ln w="254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7620854" y="2636912"/>
                <a:ext cx="3010062" cy="2347899"/>
                <a:chOff x="7620854" y="2636912"/>
                <a:chExt cx="3010062" cy="2347899"/>
              </a:xfrm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8483016" y="2636912"/>
                  <a:ext cx="2147900" cy="2315108"/>
                  <a:chOff x="8483016" y="2636912"/>
                  <a:chExt cx="2147900" cy="2315108"/>
                </a:xfrm>
              </p:grpSpPr>
              <p:pic>
                <p:nvPicPr>
                  <p:cNvPr id="11" name="图片 10"/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r="79531" b="64700"/>
                  <a:stretch/>
                </p:blipFill>
                <p:spPr>
                  <a:xfrm>
                    <a:off x="8483016" y="2636912"/>
                    <a:ext cx="2147900" cy="2315108"/>
                  </a:xfrm>
                  <a:prstGeom prst="rect">
                    <a:avLst/>
                  </a:prstGeom>
                </p:spPr>
              </p:pic>
              <p:sp>
                <p:nvSpPr>
                  <p:cNvPr id="12" name="圆角矩形 11"/>
                  <p:cNvSpPr/>
                  <p:nvPr/>
                </p:nvSpPr>
                <p:spPr>
                  <a:xfrm>
                    <a:off x="8551958" y="3140968"/>
                    <a:ext cx="2078958" cy="288032"/>
                  </a:xfrm>
                  <a:prstGeom prst="roundRect">
                    <a:avLst/>
                  </a:prstGeom>
                  <a:noFill/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4" name="圆角矩形 13"/>
                <p:cNvSpPr/>
                <p:nvPr/>
              </p:nvSpPr>
              <p:spPr>
                <a:xfrm>
                  <a:off x="10054852" y="4768787"/>
                  <a:ext cx="576064" cy="216024"/>
                </a:xfrm>
                <a:prstGeom prst="roundRect">
                  <a:avLst/>
                </a:prstGeom>
                <a:noFill/>
                <a:ln w="254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6" name="直接箭头连接符 15"/>
                <p:cNvCxnSpPr/>
                <p:nvPr/>
              </p:nvCxnSpPr>
              <p:spPr>
                <a:xfrm flipV="1">
                  <a:off x="7620854" y="3429000"/>
                  <a:ext cx="931104" cy="648072"/>
                </a:xfrm>
                <a:prstGeom prst="straightConnector1">
                  <a:avLst/>
                </a:prstGeom>
                <a:ln w="317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5" name="直接箭头连接符 14"/>
            <p:cNvCxnSpPr/>
            <p:nvPr/>
          </p:nvCxnSpPr>
          <p:spPr>
            <a:xfrm>
              <a:off x="10909510" y="3513504"/>
              <a:ext cx="335651" cy="1486451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下箭头 23"/>
          <p:cNvSpPr/>
          <p:nvPr/>
        </p:nvSpPr>
        <p:spPr>
          <a:xfrm>
            <a:off x="11220867" y="3548951"/>
            <a:ext cx="171790" cy="216024"/>
          </a:xfrm>
          <a:prstGeom prst="downArrow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69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5184576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zh-CN" altLang="en-US" dirty="0" smtClean="0"/>
              <a:t>无法打印目录</a:t>
            </a:r>
            <a:endParaRPr lang="en-US" altLang="zh-CN" dirty="0" smtClean="0"/>
          </a:p>
          <a:p>
            <a:pPr lvl="1">
              <a:lnSpc>
                <a:spcPts val="3300"/>
              </a:lnSpc>
            </a:pPr>
            <a:r>
              <a:rPr lang="en-US" altLang="zh-CN" dirty="0" smtClean="0"/>
              <a:t>1.</a:t>
            </a:r>
            <a:r>
              <a:rPr lang="zh-CN" altLang="en-US" dirty="0" smtClean="0"/>
              <a:t>将</a:t>
            </a:r>
            <a:r>
              <a:rPr lang="en-US" altLang="zh-CN" dirty="0" smtClean="0"/>
              <a:t>IE</a:t>
            </a:r>
            <a:r>
              <a:rPr lang="zh-CN" altLang="en-US" dirty="0" smtClean="0"/>
              <a:t>恢复成默认设置</a:t>
            </a:r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2.</a:t>
            </a:r>
            <a:r>
              <a:rPr lang="zh-CN" altLang="en-US" dirty="0" smtClean="0"/>
              <a:t>按</a:t>
            </a:r>
            <a:r>
              <a:rPr lang="zh-CN" altLang="en-US" dirty="0" smtClean="0">
                <a:hlinkClick r:id="rId2"/>
              </a:rPr>
              <a:t>有关“南大之星</a:t>
            </a:r>
            <a:r>
              <a:rPr lang="en-US" altLang="zh-CN" dirty="0" smtClean="0">
                <a:hlinkClick r:id="rId2"/>
              </a:rPr>
              <a:t>——</a:t>
            </a:r>
            <a:r>
              <a:rPr lang="zh-CN" altLang="en-US" dirty="0" smtClean="0">
                <a:hlinkClick r:id="rId2"/>
              </a:rPr>
              <a:t>武汉理工大学档案管理系统”的打印输出操作</a:t>
            </a:r>
            <a:r>
              <a:rPr lang="zh-CN" altLang="en-US" dirty="0" smtClean="0"/>
              <a:t>设置</a:t>
            </a:r>
            <a:r>
              <a:rPr lang="en-US" altLang="zh-CN" dirty="0" smtClean="0"/>
              <a:t>IE</a:t>
            </a:r>
          </a:p>
          <a:p>
            <a:pPr lvl="1"/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软件操作：</a:t>
            </a:r>
            <a:r>
              <a:rPr lang="zh-CN" altLang="en-US" sz="3200" dirty="0"/>
              <a:t>典型问题及解决方法</a:t>
            </a:r>
          </a:p>
          <a:p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2854052" y="2312876"/>
            <a:ext cx="5268948" cy="2808312"/>
            <a:chOff x="609440" y="2636912"/>
            <a:chExt cx="5268948" cy="280831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 l="83468" t="1701" b="69950"/>
            <a:stretch/>
          </p:blipFill>
          <p:spPr>
            <a:xfrm>
              <a:off x="609440" y="2636912"/>
              <a:ext cx="2602946" cy="278980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4"/>
            <a:srcRect l="34906" t="3800" r="44094" b="55250"/>
            <a:stretch/>
          </p:blipFill>
          <p:spPr>
            <a:xfrm>
              <a:off x="3574132" y="2636912"/>
              <a:ext cx="2304256" cy="2808312"/>
            </a:xfrm>
            <a:prstGeom prst="rect">
              <a:avLst/>
            </a:prstGeom>
          </p:spPr>
        </p:pic>
        <p:sp>
          <p:nvSpPr>
            <p:cNvPr id="7" name="圆角矩形 6"/>
            <p:cNvSpPr/>
            <p:nvPr/>
          </p:nvSpPr>
          <p:spPr>
            <a:xfrm>
              <a:off x="765820" y="5013176"/>
              <a:ext cx="1296144" cy="216024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158308" y="2780928"/>
              <a:ext cx="288032" cy="216024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122564" y="4581128"/>
              <a:ext cx="611808" cy="216024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箭头连接符 11"/>
          <p:cNvCxnSpPr/>
          <p:nvPr/>
        </p:nvCxnSpPr>
        <p:spPr>
          <a:xfrm flipV="1">
            <a:off x="4306576" y="2924944"/>
            <a:ext cx="3060600" cy="201622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7564808" y="2696146"/>
            <a:ext cx="126144" cy="158417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874528" y="2564904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81813" y="2578733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31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441" y="1268760"/>
            <a:ext cx="10971372" cy="4968552"/>
          </a:xfrm>
        </p:spPr>
        <p:txBody>
          <a:bodyPr anchor="ctr" anchorCtr="1"/>
          <a:lstStyle/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r>
              <a:rPr lang="zh-CN" altLang="en-US" sz="5400" dirty="0" smtClean="0"/>
              <a:t>谢谢大家！</a:t>
            </a:r>
            <a:endParaRPr lang="en-US" altLang="zh-CN" sz="5400" dirty="0"/>
          </a:p>
          <a:p>
            <a:endParaRPr lang="en-US" altLang="zh-CN" sz="2800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结语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464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营销 16x9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3665419_TF02801084" id="{B44593C6-D9C7-4E57-AB84-323AFFDBD41D}" vid="{2751B72E-666D-4558-872A-45709E39F041}"/>
    </a:ext>
  </a:extLst>
</a:theme>
</file>

<file path=ppt/theme/theme2.xml><?xml version="1.0" encoding="utf-8"?>
<a:theme xmlns:a="http://schemas.openxmlformats.org/drawingml/2006/main" name="Office 主题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7F9B8BCC-BF24-4800-92E1-9F891BBB27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CB2C71-1ED8-4540-B003-293B5E75C7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AACE6D-8EB6-447A-8DFD-C2C0C52916AC}">
  <ds:schemaRefs>
    <ds:schemaRef ds:uri="40262f94-9f35-4ac3-9a90-690165a166b7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a4f35948-e619-41b3-aa29-22878b09cfd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带立体玻璃图案的商业营销演示文稿（宽屏）</Template>
  <TotalTime>4052</TotalTime>
  <Words>1197</Words>
  <Application>Microsoft Office PowerPoint</Application>
  <PresentationFormat>自定义</PresentationFormat>
  <Paragraphs>166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Microsoft YaHei UI</vt:lpstr>
      <vt:lpstr>黑体</vt:lpstr>
      <vt:lpstr>宋体</vt:lpstr>
      <vt:lpstr>幼圆</vt:lpstr>
      <vt:lpstr>Arial</vt:lpstr>
      <vt:lpstr>Corbel</vt:lpstr>
      <vt:lpstr>Wingdings</vt:lpstr>
      <vt:lpstr>营销 16x9</vt:lpstr>
      <vt:lpstr>电子文件归档及注意事项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标题布局</dc:title>
  <dc:creator>windows7</dc:creator>
  <cp:lastModifiedBy>windows7</cp:lastModifiedBy>
  <cp:revision>92</cp:revision>
  <dcterms:created xsi:type="dcterms:W3CDTF">2019-05-31T09:24:20Z</dcterms:created>
  <dcterms:modified xsi:type="dcterms:W3CDTF">2019-06-05T06:07:29Z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